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76" r:id="rId3"/>
    <p:sldId id="256" r:id="rId4"/>
    <p:sldId id="257" r:id="rId5"/>
    <p:sldId id="258" r:id="rId6"/>
    <p:sldId id="259" r:id="rId7"/>
    <p:sldId id="260" r:id="rId8"/>
    <p:sldId id="261" r:id="rId9"/>
    <p:sldId id="282" r:id="rId10"/>
    <p:sldId id="264" r:id="rId11"/>
    <p:sldId id="265" r:id="rId12"/>
    <p:sldId id="277" r:id="rId13"/>
    <p:sldId id="267" r:id="rId14"/>
    <p:sldId id="278" r:id="rId15"/>
    <p:sldId id="279" r:id="rId16"/>
    <p:sldId id="269" r:id="rId17"/>
    <p:sldId id="268" r:id="rId18"/>
    <p:sldId id="266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6A4C4-C2BF-49B5-8217-71EF9E1DBE49}" type="datetimeFigureOut">
              <a:rPr lang="fr-BE" smtClean="0"/>
              <a:pPr/>
              <a:t>20/12/2012</a:t>
            </a:fld>
            <a:endParaRPr lang="fr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9F8BC-DFE2-47ED-B5EF-830BE7246F92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6A4C4-C2BF-49B5-8217-71EF9E1DBE49}" type="datetimeFigureOut">
              <a:rPr lang="fr-BE" smtClean="0"/>
              <a:pPr/>
              <a:t>20/12/2012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9F8BC-DFE2-47ED-B5EF-830BE7246F9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6A4C4-C2BF-49B5-8217-71EF9E1DBE49}" type="datetimeFigureOut">
              <a:rPr lang="fr-BE" smtClean="0"/>
              <a:pPr/>
              <a:t>20/12/2012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9F8BC-DFE2-47ED-B5EF-830BE7246F9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6A4C4-C2BF-49B5-8217-71EF9E1DBE49}" type="datetimeFigureOut">
              <a:rPr lang="fr-BE" smtClean="0"/>
              <a:pPr/>
              <a:t>20/12/2012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9F8BC-DFE2-47ED-B5EF-830BE7246F9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6A4C4-C2BF-49B5-8217-71EF9E1DBE49}" type="datetimeFigureOut">
              <a:rPr lang="fr-BE" smtClean="0"/>
              <a:pPr/>
              <a:t>20/12/2012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5E9F8BC-DFE2-47ED-B5EF-830BE7246F9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6A4C4-C2BF-49B5-8217-71EF9E1DBE49}" type="datetimeFigureOut">
              <a:rPr lang="fr-BE" smtClean="0"/>
              <a:pPr/>
              <a:t>20/12/2012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9F8BC-DFE2-47ED-B5EF-830BE7246F9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6A4C4-C2BF-49B5-8217-71EF9E1DBE49}" type="datetimeFigureOut">
              <a:rPr lang="fr-BE" smtClean="0"/>
              <a:pPr/>
              <a:t>20/12/2012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9F8BC-DFE2-47ED-B5EF-830BE7246F9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6A4C4-C2BF-49B5-8217-71EF9E1DBE49}" type="datetimeFigureOut">
              <a:rPr lang="fr-BE" smtClean="0"/>
              <a:pPr/>
              <a:t>20/12/2012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9F8BC-DFE2-47ED-B5EF-830BE7246F9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6A4C4-C2BF-49B5-8217-71EF9E1DBE49}" type="datetimeFigureOut">
              <a:rPr lang="fr-BE" smtClean="0"/>
              <a:pPr/>
              <a:t>20/12/2012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9F8BC-DFE2-47ED-B5EF-830BE7246F9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6A4C4-C2BF-49B5-8217-71EF9E1DBE49}" type="datetimeFigureOut">
              <a:rPr lang="fr-BE" smtClean="0"/>
              <a:pPr/>
              <a:t>20/12/2012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9F8BC-DFE2-47ED-B5EF-830BE7246F9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6A4C4-C2BF-49B5-8217-71EF9E1DBE49}" type="datetimeFigureOut">
              <a:rPr lang="fr-BE" smtClean="0"/>
              <a:pPr/>
              <a:t>20/12/2012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9F8BC-DFE2-47ED-B5EF-830BE7246F9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226A4C4-C2BF-49B5-8217-71EF9E1DBE49}" type="datetimeFigureOut">
              <a:rPr lang="fr-BE" smtClean="0"/>
              <a:pPr/>
              <a:t>20/12/2012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5E9F8BC-DFE2-47ED-B5EF-830BE7246F9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2794322"/>
          </a:xfrm>
        </p:spPr>
        <p:txBody>
          <a:bodyPr>
            <a:normAutofit/>
          </a:bodyPr>
          <a:lstStyle/>
          <a:p>
            <a:r>
              <a:rPr lang="en-US" dirty="0" smtClean="0"/>
              <a:t>A vision for the future of genomics research</a:t>
            </a:r>
            <a:endParaRPr lang="fr-B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La génomique pour la santé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Challenge II-1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Développer des stratégies robustes pour identifier la contribution génétique de maladies et de réponses aux médicaments</a:t>
            </a:r>
            <a:endParaRPr lang="fr-B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5805264"/>
            <a:ext cx="6984776" cy="648072"/>
          </a:xfrm>
        </p:spPr>
        <p:txBody>
          <a:bodyPr/>
          <a:lstStyle/>
          <a:p>
            <a:r>
              <a:rPr lang="fr-BE" dirty="0"/>
              <a:t>http://www.ncbi.nlm.nih.gov/omim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685" y="332656"/>
            <a:ext cx="8423549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8377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Challenge II-2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Développer des approches basées sur le génome pour détecter des maladies susceptibles d'apparaître ou pour prédire la réponse aux médicaments</a:t>
            </a:r>
            <a:endParaRPr lang="fr-BE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51720" y="5661248"/>
            <a:ext cx="4618856" cy="676672"/>
          </a:xfrm>
        </p:spPr>
        <p:txBody>
          <a:bodyPr/>
          <a:lstStyle/>
          <a:p>
            <a:r>
              <a:rPr lang="fr-BE" dirty="0"/>
              <a:t>http://gwas.nih.gov/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1" y="188640"/>
            <a:ext cx="6484313" cy="542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1648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42374" cy="5616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27550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Challenge II-3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Étudier comment utiliser l'information d'un risque de maladie de manière optimale</a:t>
            </a:r>
            <a:endParaRPr lang="fr-BE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Challenge II-4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Utiliser ces nouvelles informations d'une manière thérapeutique</a:t>
            </a:r>
          </a:p>
          <a:p>
            <a:endParaRPr lang="fr-BE" dirty="0"/>
          </a:p>
          <a:p>
            <a:endParaRPr lang="fr-BE" dirty="0" smtClean="0"/>
          </a:p>
          <a:p>
            <a:pPr marL="137160" indent="0">
              <a:buNone/>
            </a:pPr>
            <a:r>
              <a:rPr lang="fr-BE" dirty="0" smtClean="0"/>
              <a:t>De </a:t>
            </a:r>
            <a:r>
              <a:rPr lang="fr-BE" smtClean="0"/>
              <a:t>1983 à 2010 :  353 Médicaments </a:t>
            </a:r>
            <a:r>
              <a:rPr lang="fr-BE" dirty="0" smtClean="0"/>
              <a:t>orphelins</a:t>
            </a:r>
            <a:endParaRPr lang="fr-BE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Challenge II-5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Développer des stratégies pour identifier les mutations qui contribuent à la résistance des maladies</a:t>
            </a:r>
            <a:endParaRPr lang="fr-BE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Challenge II-6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Développer des outils basés sur le génome qui améliorent la santé de tous</a:t>
            </a:r>
            <a:endParaRPr lang="fr-B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1358" y="0"/>
            <a:ext cx="44012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791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La génomique pour la société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 Promouvoir l'utilisation de la génomique pour maximiser les avantages et minimiser les méfaits.</a:t>
            </a:r>
            <a:endParaRPr lang="fr-BE" dirty="0" smtClean="0"/>
          </a:p>
          <a:p>
            <a:endParaRPr lang="fr-BE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Challenge III-1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BE" dirty="0" smtClean="0"/>
          </a:p>
          <a:p>
            <a:r>
              <a:rPr lang="fr-BE" dirty="0" smtClean="0"/>
              <a:t>Développer des options de politique pour l’utilisation de la génomique </a:t>
            </a:r>
            <a:r>
              <a:rPr lang="en-US" dirty="0" err="1" smtClean="0"/>
              <a:t>dans</a:t>
            </a:r>
            <a:r>
              <a:rPr lang="en-US" dirty="0" smtClean="0"/>
              <a:t> des applications </a:t>
            </a:r>
            <a:r>
              <a:rPr lang="en-US" dirty="0" err="1" smtClean="0"/>
              <a:t>médicales</a:t>
            </a:r>
            <a:r>
              <a:rPr lang="en-US" dirty="0" smtClean="0"/>
              <a:t> et non-</a:t>
            </a:r>
            <a:r>
              <a:rPr lang="en-US" dirty="0" err="1" smtClean="0"/>
              <a:t>médicales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C’est</a:t>
            </a:r>
            <a:r>
              <a:rPr lang="en-US" dirty="0" smtClean="0"/>
              <a:t> quoi </a:t>
            </a:r>
            <a:r>
              <a:rPr lang="en-US" dirty="0" err="1" smtClean="0"/>
              <a:t>une</a:t>
            </a:r>
            <a:r>
              <a:rPr lang="en-US" dirty="0" smtClean="0"/>
              <a:t>  “</a:t>
            </a:r>
            <a:r>
              <a:rPr lang="en-US" dirty="0" err="1" smtClean="0"/>
              <a:t>politique</a:t>
            </a:r>
            <a:r>
              <a:rPr lang="en-US" dirty="0" smtClean="0"/>
              <a:t>” ?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Challenge III-2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 smtClean="0"/>
          </a:p>
          <a:p>
            <a:r>
              <a:rPr lang="fr-BE" dirty="0" smtClean="0"/>
              <a:t>Comprendre les relations entre génomique</a:t>
            </a:r>
            <a:r>
              <a:rPr lang="en-US" dirty="0" smtClean="0"/>
              <a:t>, race et </a:t>
            </a:r>
            <a:r>
              <a:rPr lang="en-US" dirty="0" err="1" smtClean="0"/>
              <a:t>ethnicité</a:t>
            </a:r>
            <a:r>
              <a:rPr lang="en-US" dirty="0" smtClean="0"/>
              <a:t>, et les </a:t>
            </a:r>
            <a:r>
              <a:rPr lang="en-US" dirty="0" err="1" smtClean="0"/>
              <a:t>conséquences</a:t>
            </a:r>
            <a:r>
              <a:rPr lang="en-US" dirty="0" smtClean="0"/>
              <a:t> </a:t>
            </a:r>
            <a:r>
              <a:rPr lang="fr-BE" dirty="0" smtClean="0"/>
              <a:t>de la découverte de ces relations</a:t>
            </a:r>
          </a:p>
          <a:p>
            <a:endParaRPr lang="fr-BE" dirty="0" smtClean="0"/>
          </a:p>
          <a:p>
            <a:r>
              <a:rPr lang="fr-FR" dirty="0" smtClean="0"/>
              <a:t>Classification  des traits biologiques</a:t>
            </a:r>
          </a:p>
          <a:p>
            <a:endParaRPr lang="fr-FR" dirty="0" smtClean="0"/>
          </a:p>
          <a:p>
            <a:r>
              <a:rPr lang="fr-FR" dirty="0" smtClean="0"/>
              <a:t>Comment sont </a:t>
            </a:r>
            <a:r>
              <a:rPr lang="fr-FR" dirty="0" err="1" smtClean="0"/>
              <a:t>interpretés</a:t>
            </a:r>
            <a:r>
              <a:rPr lang="fr-FR" dirty="0" smtClean="0"/>
              <a:t> les </a:t>
            </a:r>
            <a:r>
              <a:rPr lang="fr-FR" dirty="0" err="1" smtClean="0"/>
              <a:t>resultats</a:t>
            </a:r>
            <a:r>
              <a:rPr lang="fr-FR" dirty="0" smtClean="0"/>
              <a:t>?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Challenge III-3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Comprendre les conséquences de la découverte des </a:t>
            </a:r>
            <a:r>
              <a:rPr lang="en-US" dirty="0" smtClean="0"/>
              <a:t>contributions </a:t>
            </a:r>
            <a:r>
              <a:rPr lang="en-US" dirty="0" err="1" smtClean="0"/>
              <a:t>génomiques</a:t>
            </a:r>
            <a:r>
              <a:rPr lang="en-US" dirty="0" smtClean="0"/>
              <a:t> aux </a:t>
            </a:r>
            <a:r>
              <a:rPr lang="fr-BE" dirty="0" smtClean="0"/>
              <a:t>traits et comportements humains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Challenge III-4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Établir comment définir les </a:t>
            </a:r>
            <a:r>
              <a:rPr lang="en-US" dirty="0" err="1" smtClean="0"/>
              <a:t>limites</a:t>
            </a:r>
            <a:r>
              <a:rPr lang="en-US" dirty="0" smtClean="0"/>
              <a:t> </a:t>
            </a:r>
            <a:r>
              <a:rPr lang="en-US" dirty="0" err="1" smtClean="0"/>
              <a:t>éthiques</a:t>
            </a:r>
            <a:r>
              <a:rPr lang="en-US" dirty="0" smtClean="0"/>
              <a:t> des </a:t>
            </a:r>
            <a:r>
              <a:rPr lang="en-US" dirty="0" err="1" smtClean="0"/>
              <a:t>utilisations</a:t>
            </a:r>
            <a:r>
              <a:rPr lang="en-US" dirty="0" smtClean="0"/>
              <a:t> de la </a:t>
            </a:r>
            <a:r>
              <a:rPr lang="en-US" dirty="0" err="1" smtClean="0"/>
              <a:t>génomique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National Human Genome </a:t>
            </a:r>
            <a:r>
              <a:rPr lang="en-US" smtClean="0"/>
              <a:t>Research Institute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La génomique pour la biologie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Challenge I.1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Identifier </a:t>
            </a:r>
            <a:r>
              <a:rPr lang="fr-BE" dirty="0"/>
              <a:t>les composants structurels et fonctionnels </a:t>
            </a:r>
            <a:r>
              <a:rPr lang="fr-BE" dirty="0" smtClean="0"/>
              <a:t>encodés </a:t>
            </a:r>
            <a:r>
              <a:rPr lang="fr-BE" dirty="0"/>
              <a:t>dans le génome humain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Challenge I.2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Élucider l'organisation des réseaux génétiques et les </a:t>
            </a:r>
            <a:r>
              <a:rPr lang="fr-BE" dirty="0" smtClean="0"/>
              <a:t>voies de </a:t>
            </a:r>
            <a:r>
              <a:rPr lang="fr-BE" dirty="0"/>
              <a:t>protéines et établir comment ils contribuent aux phénotypes </a:t>
            </a:r>
            <a:r>
              <a:rPr lang="fr-BE" dirty="0" smtClean="0"/>
              <a:t>cellulaires et </a:t>
            </a:r>
            <a:r>
              <a:rPr lang="fr-BE" dirty="0"/>
              <a:t>d'organismes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Challenge I.3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Développer une compréhension détaillée de la </a:t>
            </a:r>
            <a:r>
              <a:rPr lang="fr-BE" dirty="0" smtClean="0"/>
              <a:t>variation héritable </a:t>
            </a:r>
            <a:r>
              <a:rPr lang="fr-BE" dirty="0"/>
              <a:t>dans le génome humain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Challenge I.4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Comprendre la variation évolutive à travers les </a:t>
            </a:r>
            <a:r>
              <a:rPr lang="fr-BE" dirty="0" smtClean="0"/>
              <a:t>espèces et </a:t>
            </a:r>
            <a:r>
              <a:rPr lang="fr-BE" dirty="0"/>
              <a:t>les mécanismes la soulignant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Challenge I.5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Développer les options politiques qui facilitent </a:t>
            </a:r>
            <a:r>
              <a:rPr lang="fr-BE" dirty="0" smtClean="0"/>
              <a:t>l'utilisation répandue </a:t>
            </a:r>
            <a:r>
              <a:rPr lang="fr-BE" dirty="0"/>
              <a:t>de l'information du génome dans la recherche et le cadre clinique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29600" cy="11430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The pure parsimony </a:t>
            </a:r>
            <a:r>
              <a:rPr lang="en-US" sz="1600" dirty="0" err="1" smtClean="0"/>
              <a:t>haplotyping</a:t>
            </a:r>
            <a:r>
              <a:rPr lang="en-US" sz="1600" dirty="0" smtClean="0"/>
              <a:t> problem: overview and</a:t>
            </a:r>
            <a:r>
              <a:rPr lang="fr-BE" sz="1600" dirty="0" err="1" smtClean="0"/>
              <a:t>computational</a:t>
            </a:r>
            <a:r>
              <a:rPr lang="fr-BE" sz="1600" dirty="0" smtClean="0"/>
              <a:t> </a:t>
            </a:r>
            <a:r>
              <a:rPr lang="fr-BE" sz="1600" dirty="0" err="1" smtClean="0"/>
              <a:t>advances</a:t>
            </a:r>
            <a:r>
              <a:rPr lang="fr-BE" sz="1600" dirty="0" smtClean="0"/>
              <a:t>, </a:t>
            </a:r>
            <a:r>
              <a:rPr lang="it-IT" sz="1600" dirty="0" smtClean="0"/>
              <a:t>Catanzaro and Labbé, 2009</a:t>
            </a:r>
            <a:endParaRPr lang="fr-BE" sz="1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38551"/>
            <a:ext cx="8229600" cy="3502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</TotalTime>
  <Words>337</Words>
  <Application>Microsoft Office PowerPoint</Application>
  <PresentationFormat>Affichage à l'écran (4:3)</PresentationFormat>
  <Paragraphs>52</Paragraphs>
  <Slides>24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Apex</vt:lpstr>
      <vt:lpstr>A vision for the future of genomics research</vt:lpstr>
      <vt:lpstr>Diapositive 2</vt:lpstr>
      <vt:lpstr>La génomique pour la biologie</vt:lpstr>
      <vt:lpstr>Challenge I.1</vt:lpstr>
      <vt:lpstr>Challenge I.2</vt:lpstr>
      <vt:lpstr>Challenge I.3</vt:lpstr>
      <vt:lpstr>Challenge I.4</vt:lpstr>
      <vt:lpstr>Challenge I.5</vt:lpstr>
      <vt:lpstr>The pure parsimony haplotyping problem: overview andcomputational advances, Catanzaro and Labbé, 2009</vt:lpstr>
      <vt:lpstr>La génomique pour la santé</vt:lpstr>
      <vt:lpstr>Challenge II-1</vt:lpstr>
      <vt:lpstr>Diapositive 12</vt:lpstr>
      <vt:lpstr>Challenge II-2</vt:lpstr>
      <vt:lpstr>Diapositive 14</vt:lpstr>
      <vt:lpstr>Diapositive 15</vt:lpstr>
      <vt:lpstr>Challenge II-3</vt:lpstr>
      <vt:lpstr>Challenge II-4</vt:lpstr>
      <vt:lpstr>Challenge II-5</vt:lpstr>
      <vt:lpstr>Challenge II-6</vt:lpstr>
      <vt:lpstr>La génomique pour la société</vt:lpstr>
      <vt:lpstr>Challenge III-1</vt:lpstr>
      <vt:lpstr>Challenge III-2</vt:lpstr>
      <vt:lpstr>Challenge III-3</vt:lpstr>
      <vt:lpstr>Challenge III-4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Liliane</dc:creator>
  <cp:lastModifiedBy>Liliane</cp:lastModifiedBy>
  <cp:revision>18</cp:revision>
  <dcterms:created xsi:type="dcterms:W3CDTF">2012-12-16T17:37:53Z</dcterms:created>
  <dcterms:modified xsi:type="dcterms:W3CDTF">2012-12-20T10:15:01Z</dcterms:modified>
</cp:coreProperties>
</file>